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3849" r:id="rId6"/>
    <p:sldId id="3846" r:id="rId7"/>
    <p:sldId id="263" r:id="rId8"/>
    <p:sldId id="3851" r:id="rId9"/>
    <p:sldId id="267" r:id="rId10"/>
    <p:sldId id="384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4D3222-BA95-E87E-620B-2AD6D465227F}" v="249" dt="2025-03-01T04:58:29.474"/>
  </p1510:revLst>
</p1510:revInfo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0CE03-6C3A-EB4D-A9B1-7EFD38B58412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7D50D-BAA9-464B-B391-243138E07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2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19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09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28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40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39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2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29764-E305-A48D-5244-9BCD20902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8286859"/>
            <a:chOff x="0" y="1"/>
            <a:chExt cx="12192000" cy="8286859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5F65CE3-2411-E8E5-B72E-F5CBEC4DDC55}"/>
                </a:ext>
              </a:extLst>
            </p:cNvPr>
            <p:cNvSpPr/>
            <p:nvPr userDrawn="1"/>
          </p:nvSpPr>
          <p:spPr>
            <a:xfrm>
              <a:off x="4000500" y="1087403"/>
              <a:ext cx="8191500" cy="5770597"/>
            </a:xfrm>
            <a:custGeom>
              <a:avLst/>
              <a:gdLst>
                <a:gd name="connsiteX0" fmla="*/ 4929467 w 8191500"/>
                <a:gd name="connsiteY0" fmla="*/ 0 h 5770597"/>
                <a:gd name="connsiteX1" fmla="*/ 8065066 w 8191500"/>
                <a:gd name="connsiteY1" fmla="*/ 1118513 h 5770597"/>
                <a:gd name="connsiteX2" fmla="*/ 8191500 w 8191500"/>
                <a:gd name="connsiteY2" fmla="*/ 1227339 h 5770597"/>
                <a:gd name="connsiteX3" fmla="*/ 8191500 w 8191500"/>
                <a:gd name="connsiteY3" fmla="*/ 5770597 h 5770597"/>
                <a:gd name="connsiteX4" fmla="*/ 79523 w 8191500"/>
                <a:gd name="connsiteY4" fmla="*/ 5770597 h 5770597"/>
                <a:gd name="connsiteX5" fmla="*/ 56799 w 8191500"/>
                <a:gd name="connsiteY5" fmla="*/ 5644158 h 5770597"/>
                <a:gd name="connsiteX6" fmla="*/ 0 w 8191500"/>
                <a:gd name="connsiteY6" fmla="*/ 4898209 h 5770597"/>
                <a:gd name="connsiteX7" fmla="*/ 4929467 w 8191500"/>
                <a:gd name="connsiteY7" fmla="*/ 0 h 57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91500" h="5770597">
                  <a:moveTo>
                    <a:pt x="4929467" y="0"/>
                  </a:moveTo>
                  <a:cubicBezTo>
                    <a:pt x="6120547" y="0"/>
                    <a:pt x="7212963" y="419755"/>
                    <a:pt x="8065066" y="1118513"/>
                  </a:cubicBezTo>
                  <a:lnTo>
                    <a:pt x="8191500" y="1227339"/>
                  </a:lnTo>
                  <a:lnTo>
                    <a:pt x="8191500" y="5770597"/>
                  </a:lnTo>
                  <a:lnTo>
                    <a:pt x="79523" y="5770597"/>
                  </a:lnTo>
                  <a:lnTo>
                    <a:pt x="56799" y="5644158"/>
                  </a:lnTo>
                  <a:cubicBezTo>
                    <a:pt x="19398" y="5400934"/>
                    <a:pt x="0" y="5151822"/>
                    <a:pt x="0" y="4898209"/>
                  </a:cubicBezTo>
                  <a:cubicBezTo>
                    <a:pt x="0" y="2193003"/>
                    <a:pt x="2206998" y="0"/>
                    <a:pt x="4929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6B51B3-AA6C-9C5E-7032-5AEA05D45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6241" y="183933"/>
              <a:ext cx="0" cy="1597708"/>
            </a:xfrm>
            <a:prstGeom prst="line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4F28561D-5B3C-F08A-F7B5-48E6B74EAEBD}"/>
                </a:ext>
              </a:extLst>
            </p:cNvPr>
            <p:cNvSpPr/>
            <p:nvPr userDrawn="1"/>
          </p:nvSpPr>
          <p:spPr>
            <a:xfrm>
              <a:off x="5292348" y="1"/>
              <a:ext cx="2279742" cy="1267785"/>
            </a:xfrm>
            <a:custGeom>
              <a:avLst/>
              <a:gdLst>
                <a:gd name="connsiteX0" fmla="*/ 0 w 2279742"/>
                <a:gd name="connsiteY0" fmla="*/ 0 h 1267785"/>
                <a:gd name="connsiteX1" fmla="*/ 138700 w 2279742"/>
                <a:gd name="connsiteY1" fmla="*/ 0 h 1267785"/>
                <a:gd name="connsiteX2" fmla="*/ 138700 w 2279742"/>
                <a:gd name="connsiteY2" fmla="*/ 1078193 h 1267785"/>
                <a:gd name="connsiteX3" fmla="*/ 2002733 w 2279742"/>
                <a:gd name="connsiteY3" fmla="*/ 0 h 1267785"/>
                <a:gd name="connsiteX4" fmla="*/ 2279742 w 2279742"/>
                <a:gd name="connsiteY4" fmla="*/ 0 h 1267785"/>
                <a:gd name="connsiteX5" fmla="*/ 104026 w 2279742"/>
                <a:gd name="connsiteY5" fmla="*/ 1258503 h 1267785"/>
                <a:gd name="connsiteX6" fmla="*/ 69351 w 2279742"/>
                <a:gd name="connsiteY6" fmla="*/ 1267785 h 1267785"/>
                <a:gd name="connsiteX7" fmla="*/ 0 w 2279742"/>
                <a:gd name="connsiteY7" fmla="*/ 1198436 h 12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9742" h="1267785">
                  <a:moveTo>
                    <a:pt x="0" y="0"/>
                  </a:moveTo>
                  <a:lnTo>
                    <a:pt x="138700" y="0"/>
                  </a:lnTo>
                  <a:lnTo>
                    <a:pt x="138700" y="1078193"/>
                  </a:lnTo>
                  <a:lnTo>
                    <a:pt x="2002733" y="0"/>
                  </a:lnTo>
                  <a:lnTo>
                    <a:pt x="2279742" y="0"/>
                  </a:lnTo>
                  <a:lnTo>
                    <a:pt x="104026" y="1258503"/>
                  </a:lnTo>
                  <a:cubicBezTo>
                    <a:pt x="93484" y="1264595"/>
                    <a:pt x="81523" y="1267796"/>
                    <a:pt x="69351" y="1267785"/>
                  </a:cubicBezTo>
                  <a:cubicBezTo>
                    <a:pt x="31049" y="1267785"/>
                    <a:pt x="0" y="1236737"/>
                    <a:pt x="0" y="119843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7BD7FF70-44B7-E753-26CD-E228B56C2517}"/>
                </a:ext>
              </a:extLst>
            </p:cNvPr>
            <p:cNvSpPr/>
            <p:nvPr userDrawn="1"/>
          </p:nvSpPr>
          <p:spPr>
            <a:xfrm>
              <a:off x="10208695" y="1"/>
              <a:ext cx="1135066" cy="477997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9EE857-93B9-ACF6-2AB4-2A29C4B94776}"/>
                </a:ext>
              </a:extLst>
            </p:cNvPr>
            <p:cNvSpPr/>
            <p:nvPr userDrawn="1"/>
          </p:nvSpPr>
          <p:spPr>
            <a:xfrm>
              <a:off x="1569044" y="514898"/>
              <a:ext cx="2393351" cy="23284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75030D84-5EEB-A095-3D43-0ED22BDB8406}"/>
                </a:ext>
              </a:extLst>
            </p:cNvPr>
            <p:cNvSpPr/>
            <p:nvPr userDrawn="1"/>
          </p:nvSpPr>
          <p:spPr>
            <a:xfrm flipH="1">
              <a:off x="0" y="2949740"/>
              <a:ext cx="1186451" cy="1771650"/>
            </a:xfrm>
            <a:custGeom>
              <a:avLst/>
              <a:gdLst>
                <a:gd name="connsiteX0" fmla="*/ 61913 w 1186451"/>
                <a:gd name="connsiteY0" fmla="*/ 0 h 1771650"/>
                <a:gd name="connsiteX1" fmla="*/ 1186451 w 1186451"/>
                <a:gd name="connsiteY1" fmla="*/ 0 h 1771650"/>
                <a:gd name="connsiteX2" fmla="*/ 1186451 w 1186451"/>
                <a:gd name="connsiteY2" fmla="*/ 123825 h 1771650"/>
                <a:gd name="connsiteX3" fmla="*/ 123825 w 1186451"/>
                <a:gd name="connsiteY3" fmla="*/ 123825 h 1771650"/>
                <a:gd name="connsiteX4" fmla="*/ 123825 w 1186451"/>
                <a:gd name="connsiteY4" fmla="*/ 1647825 h 1771650"/>
                <a:gd name="connsiteX5" fmla="*/ 1186451 w 1186451"/>
                <a:gd name="connsiteY5" fmla="*/ 1647825 h 1771650"/>
                <a:gd name="connsiteX6" fmla="*/ 1186451 w 1186451"/>
                <a:gd name="connsiteY6" fmla="*/ 1771650 h 1771650"/>
                <a:gd name="connsiteX7" fmla="*/ 61913 w 1186451"/>
                <a:gd name="connsiteY7" fmla="*/ 1771650 h 1771650"/>
                <a:gd name="connsiteX8" fmla="*/ 0 w 1186451"/>
                <a:gd name="connsiteY8" fmla="*/ 1709738 h 1771650"/>
                <a:gd name="connsiteX9" fmla="*/ 0 w 1186451"/>
                <a:gd name="connsiteY9" fmla="*/ 61913 h 1771650"/>
                <a:gd name="connsiteX10" fmla="*/ 61913 w 1186451"/>
                <a:gd name="connsiteY10" fmla="*/ 0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6451" h="1771650">
                  <a:moveTo>
                    <a:pt x="61913" y="0"/>
                  </a:moveTo>
                  <a:lnTo>
                    <a:pt x="1186451" y="0"/>
                  </a:lnTo>
                  <a:lnTo>
                    <a:pt x="1186451" y="123825"/>
                  </a:lnTo>
                  <a:lnTo>
                    <a:pt x="123825" y="123825"/>
                  </a:lnTo>
                  <a:lnTo>
                    <a:pt x="123825" y="1647825"/>
                  </a:lnTo>
                  <a:lnTo>
                    <a:pt x="1186451" y="1647825"/>
                  </a:lnTo>
                  <a:lnTo>
                    <a:pt x="1186451" y="1771650"/>
                  </a:lnTo>
                  <a:lnTo>
                    <a:pt x="61913" y="1771650"/>
                  </a:lnTo>
                  <a:cubicBezTo>
                    <a:pt x="27719" y="1771650"/>
                    <a:pt x="0" y="1743932"/>
                    <a:pt x="0" y="17097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6E6DE3E-6851-19AD-2E60-22F006238173}"/>
                </a:ext>
              </a:extLst>
            </p:cNvPr>
            <p:cNvSpPr/>
            <p:nvPr userDrawn="1"/>
          </p:nvSpPr>
          <p:spPr>
            <a:xfrm rot="16200000">
              <a:off x="1539683" y="4203427"/>
              <a:ext cx="4083433" cy="4083433"/>
            </a:xfrm>
            <a:prstGeom prst="arc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4474" y="2949739"/>
            <a:ext cx="6261291" cy="2396686"/>
          </a:xfrm>
        </p:spPr>
        <p:txBody>
          <a:bodyPr anchor="b" anchorCtr="0">
            <a:no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1BD3DB-6F51-C1AE-FF0E-D0BDCB55F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1220225" cy="6857998"/>
            <a:chOff x="123536" y="2"/>
            <a:chExt cx="11220225" cy="6857998"/>
          </a:xfrm>
        </p:grpSpPr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9903C17-0733-BE0C-7392-283FEC2E98B0}"/>
                </a:ext>
              </a:extLst>
            </p:cNvPr>
            <p:cNvSpPr/>
            <p:nvPr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">
              <a:extLst>
                <a:ext uri="{FF2B5EF4-FFF2-40B4-BE49-F238E27FC236}">
                  <a16:creationId xmlns:a16="http://schemas.microsoft.com/office/drawing/2014/main" id="{898A3450-9C87-13ED-79CC-F4F65D14FF72}"/>
                </a:ext>
              </a:extLst>
            </p:cNvPr>
            <p:cNvSpPr/>
            <p:nvPr userDrawn="1"/>
          </p:nvSpPr>
          <p:spPr>
            <a:xfrm>
              <a:off x="10494433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2882462" cy="42976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38599" y="1825625"/>
            <a:ext cx="7315199" cy="42976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FE4C84-13A1-72EA-6541-7C8FDDEA7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1563" y="5800859"/>
            <a:ext cx="692016" cy="69201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0468883-4E51-D3BD-E1C6-601ED9B6E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438747" flipV="1">
            <a:off x="7967025" y="2530995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11AEF3F-9A86-45CE-4817-E3E6863DC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64789" y="390570"/>
            <a:ext cx="437721" cy="797078"/>
          </a:xfrm>
          <a:custGeom>
            <a:avLst/>
            <a:gdLst>
              <a:gd name="connsiteX0" fmla="*/ 28069 w 437721"/>
              <a:gd name="connsiteY0" fmla="*/ 0 h 797078"/>
              <a:gd name="connsiteX1" fmla="*/ 437721 w 437721"/>
              <a:gd name="connsiteY1" fmla="*/ 398539 h 797078"/>
              <a:gd name="connsiteX2" fmla="*/ 28069 w 437721"/>
              <a:gd name="connsiteY2" fmla="*/ 797078 h 797078"/>
              <a:gd name="connsiteX3" fmla="*/ 0 w 437721"/>
              <a:gd name="connsiteY3" fmla="*/ 794325 h 797078"/>
              <a:gd name="connsiteX4" fmla="*/ 0 w 437721"/>
              <a:gd name="connsiteY4" fmla="*/ 2753 h 797078"/>
              <a:gd name="connsiteX5" fmla="*/ 28069 w 437721"/>
              <a:gd name="connsiteY5" fmla="*/ 0 h 7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721" h="797078">
                <a:moveTo>
                  <a:pt x="28069" y="0"/>
                </a:moveTo>
                <a:cubicBezTo>
                  <a:pt x="254314" y="0"/>
                  <a:pt x="437721" y="178432"/>
                  <a:pt x="437721" y="398539"/>
                </a:cubicBezTo>
                <a:cubicBezTo>
                  <a:pt x="437721" y="618646"/>
                  <a:pt x="254314" y="797078"/>
                  <a:pt x="28069" y="797078"/>
                </a:cubicBezTo>
                <a:lnTo>
                  <a:pt x="0" y="794325"/>
                </a:lnTo>
                <a:lnTo>
                  <a:pt x="0" y="2753"/>
                </a:lnTo>
                <a:lnTo>
                  <a:pt x="280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792C8-BB21-CDAF-668C-C1EFF45540C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1825625"/>
            <a:ext cx="6934200" cy="429768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>
              <a:spcBef>
                <a:spcPts val="500"/>
              </a:spcBef>
              <a:spcAft>
                <a:spcPts val="800"/>
              </a:spcAft>
              <a:buClr>
                <a:schemeClr val="accent2"/>
              </a:buClr>
              <a:defRPr sz="1800"/>
            </a:lvl2pPr>
            <a:lvl3pPr>
              <a:spcBef>
                <a:spcPts val="1000"/>
              </a:spcBef>
              <a:buClr>
                <a:schemeClr val="accent2"/>
              </a:buClr>
              <a:defRPr sz="1800"/>
            </a:lvl3pPr>
            <a:lvl4pPr>
              <a:spcBef>
                <a:spcPts val="1000"/>
              </a:spcBef>
              <a:buClr>
                <a:schemeClr val="accent2"/>
              </a:buClr>
              <a:defRPr sz="1800"/>
            </a:lvl4pPr>
            <a:lvl5pPr>
              <a:spcBef>
                <a:spcPts val="1000"/>
              </a:spcBef>
              <a:buClr>
                <a:schemeClr val="accent2"/>
              </a:buClr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sz="1800">
              <a:latin typeface="Avenir Next LT Pro" panose="020B0504020202020204" pitchFamily="34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03029" y="1825625"/>
            <a:ext cx="3450771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25625"/>
            <a:ext cx="10515600" cy="42976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B7232D-F1A6-B6C3-3BBF-E834CC7CD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930138" cy="6858001"/>
            <a:chOff x="0" y="-1"/>
            <a:chExt cx="5930138" cy="68580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306340-6BFD-FE3D-535B-B59C1C44EDDA}"/>
                </a:ext>
              </a:extLst>
            </p:cNvPr>
            <p:cNvSpPr/>
            <p:nvPr userDrawn="1"/>
          </p:nvSpPr>
          <p:spPr>
            <a:xfrm>
              <a:off x="383877" y="778462"/>
              <a:ext cx="5315035" cy="53150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338E6C4B-ABF3-8B7E-8DCF-A93F69C712B1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6F90F99F-B12A-E8F9-5A86-D76B201D6308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FA99EFE-81BC-95EA-FA61-B7199AD98A74}"/>
                </a:ext>
              </a:extLst>
            </p:cNvPr>
            <p:cNvSpPr/>
            <p:nvPr userDrawn="1"/>
          </p:nvSpPr>
          <p:spPr>
            <a:xfrm flipH="1">
              <a:off x="0" y="2936831"/>
              <a:ext cx="159741" cy="552996"/>
            </a:xfrm>
            <a:custGeom>
              <a:avLst/>
              <a:gdLst>
                <a:gd name="connsiteX0" fmla="*/ 159741 w 159741"/>
                <a:gd name="connsiteY0" fmla="*/ 0 h 552996"/>
                <a:gd name="connsiteX1" fmla="*/ 159741 w 159741"/>
                <a:gd name="connsiteY1" fmla="*/ 552996 h 552996"/>
                <a:gd name="connsiteX2" fmla="*/ 141849 w 159741"/>
                <a:gd name="connsiteY2" fmla="*/ 543285 h 552996"/>
                <a:gd name="connsiteX3" fmla="*/ 0 w 159741"/>
                <a:gd name="connsiteY3" fmla="*/ 276498 h 552996"/>
                <a:gd name="connsiteX4" fmla="*/ 141849 w 159741"/>
                <a:gd name="connsiteY4" fmla="*/ 9711 h 55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1" h="552996">
                  <a:moveTo>
                    <a:pt x="159741" y="0"/>
                  </a:moveTo>
                  <a:lnTo>
                    <a:pt x="159741" y="552996"/>
                  </a:lnTo>
                  <a:lnTo>
                    <a:pt x="141849" y="543285"/>
                  </a:lnTo>
                  <a:cubicBezTo>
                    <a:pt x="56268" y="485467"/>
                    <a:pt x="0" y="387554"/>
                    <a:pt x="0" y="276498"/>
                  </a:cubicBezTo>
                  <a:cubicBezTo>
                    <a:pt x="0" y="165443"/>
                    <a:pt x="56268" y="67529"/>
                    <a:pt x="141849" y="9711"/>
                  </a:cubicBezTo>
                  <a:close/>
                </a:path>
              </a:pathLst>
            </a:custGeom>
            <a:solidFill>
              <a:schemeClr val="accent4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D9FC028-D877-28FE-C646-DBD85D932641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AA0AFFE9-F0C2-BDA0-BF87-9977706AB6A8}"/>
                </a:ext>
              </a:extLst>
            </p:cNvPr>
            <p:cNvSpPr/>
            <p:nvPr userDrawn="1"/>
          </p:nvSpPr>
          <p:spPr>
            <a:xfrm flipH="1">
              <a:off x="4364198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5455" y="755171"/>
            <a:ext cx="4619937" cy="5315035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E96D25F-53A2-6217-84B4-7EB874F0B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189" y="941148"/>
            <a:ext cx="11182430" cy="4797821"/>
            <a:chOff x="489189" y="941148"/>
            <a:chExt cx="11182430" cy="47978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0FA62D-C8AE-52B8-1712-6116756D1A83}"/>
                </a:ext>
              </a:extLst>
            </p:cNvPr>
            <p:cNvSpPr/>
            <p:nvPr userDrawn="1"/>
          </p:nvSpPr>
          <p:spPr>
            <a:xfrm>
              <a:off x="489189" y="1119031"/>
              <a:ext cx="4619938" cy="4619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1D2D6A01-57CF-3C0B-968C-E5A8FD352320}"/>
                </a:ext>
              </a:extLst>
            </p:cNvPr>
            <p:cNvSpPr/>
            <p:nvPr userDrawn="1"/>
          </p:nvSpPr>
          <p:spPr>
            <a:xfrm rot="19809111">
              <a:off x="8683720" y="941148"/>
              <a:ext cx="2987899" cy="2987899"/>
            </a:xfrm>
            <a:prstGeom prst="arc">
              <a:avLst>
                <a:gd name="adj1" fmla="val 15817365"/>
                <a:gd name="adj2" fmla="val 1781380"/>
              </a:avLst>
            </a:prstGeom>
            <a:ln w="127000" cap="rnd">
              <a:solidFill>
                <a:schemeClr val="accent4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BEFAA-C349-7DB1-1827-0FA48A430AD8}"/>
                </a:ext>
              </a:extLst>
            </p:cNvPr>
            <p:cNvSpPr/>
            <p:nvPr userDrawn="1"/>
          </p:nvSpPr>
          <p:spPr>
            <a:xfrm>
              <a:off x="910048" y="4780992"/>
              <a:ext cx="546100" cy="54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57" y="1119031"/>
            <a:ext cx="4384736" cy="4619938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1708" y="554942"/>
            <a:ext cx="5552091" cy="576822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F93C3C-09E9-6CD0-EF4B-6DE09539EE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5C3C4BD-DFDB-76B4-17CA-7DA4D17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9366740" flipV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B04B61C-6467-D51D-0AF4-5C7D05F36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</p:spPr>
        <p:txBody>
          <a:bodyPr lIns="0" rIns="0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A19F4B-D154-3EB2-F86A-9A63283A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565206" y="4817511"/>
            <a:ext cx="749917" cy="827071"/>
          </a:xfrm>
          <a:custGeom>
            <a:avLst/>
            <a:gdLst>
              <a:gd name="connsiteX0" fmla="*/ 446576 w 749917"/>
              <a:gd name="connsiteY0" fmla="*/ 0 h 827071"/>
              <a:gd name="connsiteX1" fmla="*/ 483313 w 749917"/>
              <a:gd name="connsiteY1" fmla="*/ 11094 h 827071"/>
              <a:gd name="connsiteX2" fmla="*/ 749917 w 749917"/>
              <a:gd name="connsiteY2" fmla="*/ 402396 h 827071"/>
              <a:gd name="connsiteX3" fmla="*/ 313401 w 749917"/>
              <a:gd name="connsiteY3" fmla="*/ 827071 h 827071"/>
              <a:gd name="connsiteX4" fmla="*/ 4738 w 749917"/>
              <a:gd name="connsiteY4" fmla="*/ 702687 h 827071"/>
              <a:gd name="connsiteX5" fmla="*/ 0 w 749917"/>
              <a:gd name="connsiteY5" fmla="*/ 697100 h 827071"/>
              <a:gd name="connsiteX6" fmla="*/ 22878 w 749917"/>
              <a:gd name="connsiteY6" fmla="*/ 671927 h 827071"/>
              <a:gd name="connsiteX7" fmla="*/ 371853 w 749917"/>
              <a:gd name="connsiteY7" fmla="*/ 155115 h 827071"/>
              <a:gd name="connsiteX8" fmla="*/ 446576 w 749917"/>
              <a:gd name="connsiteY8" fmla="*/ 0 h 8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917" h="827071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B8A6E1-44B2-54E1-6460-1C9B27EE7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698912" cy="6858001"/>
            <a:chOff x="0" y="-1"/>
            <a:chExt cx="5698912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22D7888-22FA-4AA1-9BA4-CC61D6643D47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B6E464-8999-4773-A1F2-E6CAA990E572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A14BE8-FDD0-4434-9C3E-BFF78C22D9E3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494E364-7EA8-4D92-915D-75D1A3A67C07}"/>
                </a:ext>
              </a:extLst>
            </p:cNvPr>
            <p:cNvSpPr/>
            <p:nvPr userDrawn="1"/>
          </p:nvSpPr>
          <p:spPr>
            <a:xfrm flipH="1">
              <a:off x="4132972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4F9EBE3B-A856-C23C-4698-B764DF4BC7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118" y="262762"/>
            <a:ext cx="5507421" cy="3649718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C9CB37-5251-201C-ACE3-FD69A00C77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7393" y="847600"/>
            <a:ext cx="4619625" cy="4617720"/>
          </a:xfrm>
          <a:prstGeom prst="ellipse">
            <a:avLst/>
          </a:prstGeom>
          <a:noFill/>
        </p:spPr>
        <p:txBody>
          <a:bodyPr tIns="54864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F08299-9068-827D-783B-BFF5B95E957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2118" y="4058263"/>
            <a:ext cx="5507421" cy="214148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/>
            </a:lvl1pPr>
            <a:lvl2pPr marL="228600">
              <a:lnSpc>
                <a:spcPct val="90000"/>
              </a:lnSpc>
              <a:buClr>
                <a:schemeClr val="accent2"/>
              </a:buClr>
              <a:defRPr sz="2000"/>
            </a:lvl2pPr>
            <a:lvl3pPr marL="457200">
              <a:lnSpc>
                <a:spcPct val="90000"/>
              </a:lnSpc>
              <a:buClr>
                <a:schemeClr val="accent2"/>
              </a:buClr>
              <a:defRPr sz="1800"/>
            </a:lvl3pPr>
            <a:lvl4pPr marL="685800">
              <a:lnSpc>
                <a:spcPct val="90000"/>
              </a:lnSpc>
              <a:buClr>
                <a:schemeClr val="accent2"/>
              </a:buClr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46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4803"/>
            <a:ext cx="10515600" cy="1472974"/>
          </a:xfrm>
        </p:spPr>
        <p:txBody>
          <a:bodyPr anchor="ctr" anchorCtr="0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FB7D8D-37C3-E089-EC02-FB49A13CBE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38099"/>
            <a:ext cx="8012113" cy="4284889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8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6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4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14">
            <a:extLst>
              <a:ext uri="{FF2B5EF4-FFF2-40B4-BE49-F238E27FC236}">
                <a16:creationId xmlns:a16="http://schemas.microsoft.com/office/drawing/2014/main" id="{438B6FA2-AF11-618E-2B1A-38BF083DF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81048" y="5144407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13">
            <a:extLst>
              <a:ext uri="{FF2B5EF4-FFF2-40B4-BE49-F238E27FC236}">
                <a16:creationId xmlns:a16="http://schemas.microsoft.com/office/drawing/2014/main" id="{A269A8D8-A4AE-CEFF-E928-7DB1CFB3E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9">
            <a:extLst>
              <a:ext uri="{FF2B5EF4-FFF2-40B4-BE49-F238E27FC236}">
                <a16:creationId xmlns:a16="http://schemas.microsoft.com/office/drawing/2014/main" id="{15418837-E689-97BE-9FAD-FEDBD599E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109434" y="3527042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DF76A42-387B-8D66-1214-D4046207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0621" y="704193"/>
            <a:ext cx="2296455" cy="2296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ACE818-46EF-547E-9315-A84948303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7652" y="0"/>
            <a:ext cx="8798419" cy="6816262"/>
            <a:chOff x="577652" y="-28502"/>
            <a:chExt cx="8798419" cy="681626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644D21-8793-9A96-F305-5D20EE342B26}"/>
                </a:ext>
              </a:extLst>
            </p:cNvPr>
            <p:cNvSpPr/>
            <p:nvPr userDrawn="1"/>
          </p:nvSpPr>
          <p:spPr>
            <a:xfrm>
              <a:off x="2815929" y="148929"/>
              <a:ext cx="6560142" cy="6560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F8D7AEF-C845-09F0-F31C-20B32BBA1EBA}"/>
                </a:ext>
              </a:extLst>
            </p:cNvPr>
            <p:cNvSpPr/>
            <p:nvPr userDrawn="1"/>
          </p:nvSpPr>
          <p:spPr>
            <a:xfrm rot="9222429" flipV="1">
              <a:off x="2494119" y="-28502"/>
              <a:ext cx="6816262" cy="6816262"/>
            </a:xfrm>
            <a:prstGeom prst="arc">
              <a:avLst>
                <a:gd name="adj1" fmla="val 16200000"/>
                <a:gd name="adj2" fmla="val 20093138"/>
              </a:avLst>
            </a:prstGeom>
            <a:ln w="127000" cap="rnd">
              <a:solidFill>
                <a:schemeClr val="accent4">
                  <a:alpha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9D44CB-887B-C74D-3E96-5607E84DAEFF}"/>
                </a:ext>
              </a:extLst>
            </p:cNvPr>
            <p:cNvSpPr/>
            <p:nvPr userDrawn="1"/>
          </p:nvSpPr>
          <p:spPr>
            <a:xfrm>
              <a:off x="577652" y="1085116"/>
              <a:ext cx="759403" cy="738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87D193F4-2337-0048-1BE7-C9A815419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36118" y="5508455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EE4510-BCBA-C39A-BEF1-A391A3304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494655" y="5270490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15929" y="4412973"/>
            <a:ext cx="6560142" cy="1935571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915163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B01ADF-164A-96FB-0129-C2A0F0ED0A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47896" y="1816916"/>
            <a:ext cx="5212080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63F0DD-A38B-64B8-7412-087B487E6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2068464" cy="6857998"/>
            <a:chOff x="123536" y="2"/>
            <a:chExt cx="12068464" cy="6857998"/>
          </a:xfrm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44CE2FB7-A856-E3C3-9798-73AAFB7901B8}"/>
                </a:ext>
              </a:extLst>
            </p:cNvPr>
            <p:cNvSpPr/>
            <p:nvPr userDrawn="1"/>
          </p:nvSpPr>
          <p:spPr>
            <a:xfrm>
              <a:off x="5671336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47ED62E5-894A-A8F9-A6DC-4A5C147CDE78}"/>
                </a:ext>
              </a:extLst>
            </p:cNvPr>
            <p:cNvSpPr/>
            <p:nvPr userDrawn="1"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5C181CD4-C69B-2826-AF23-060D677248A9}"/>
                </a:ext>
              </a:extLst>
            </p:cNvPr>
            <p:cNvSpPr/>
            <p:nvPr userDrawn="1"/>
          </p:nvSpPr>
          <p:spPr>
            <a:xfrm rot="5400000">
              <a:off x="11328915" y="3872201"/>
              <a:ext cx="1214656" cy="511514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538251-2B75-FA20-0F29-FB58583E612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3108958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1pPr>
            <a:lvl2pPr marL="2857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65151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92583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6C49DD-8C29-93EA-04F4-22F84080DF5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661820" y="1816916"/>
            <a:ext cx="669815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E75594D-82D2-74F6-56EC-46FCD28C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4966" y="0"/>
            <a:ext cx="1214656" cy="51151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FF4E0F5B-0892-2688-EFD3-284369DA5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097530" y="559021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D8715A-3067-732D-C410-868C7CCCF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982378" y="551212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07BCF9-2F5B-200E-2E6C-E177DB56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458"/>
            <a:ext cx="7083733" cy="6182202"/>
            <a:chOff x="0" y="7460"/>
            <a:chExt cx="7083733" cy="6182202"/>
          </a:xfrm>
        </p:grpSpPr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7A624B2B-50FD-9351-987F-2E5A5472CAB6}"/>
                </a:ext>
              </a:extLst>
            </p:cNvPr>
            <p:cNvSpPr/>
            <p:nvPr userDrawn="1"/>
          </p:nvSpPr>
          <p:spPr>
            <a:xfrm rot="16200000">
              <a:off x="-388933" y="4841194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51E534EE-E0F1-2BD9-9A82-7656B90A2D9D}"/>
                </a:ext>
              </a:extLst>
            </p:cNvPr>
            <p:cNvSpPr/>
            <p:nvPr userDrawn="1"/>
          </p:nvSpPr>
          <p:spPr>
            <a:xfrm>
              <a:off x="6234405" y="7460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</p:spPr>
        <p:txBody>
          <a:bodyPr anchor="b" anchorCtr="0">
            <a:noAutofit/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57316"/>
            <a:ext cx="5257800" cy="336985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114" y="845068"/>
            <a:ext cx="5193792" cy="519379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67" r:id="rId4"/>
    <p:sldLayoutId id="2147483650" r:id="rId5"/>
    <p:sldLayoutId id="2147483649" r:id="rId6"/>
    <p:sldLayoutId id="2147483662" r:id="rId7"/>
    <p:sldLayoutId id="2147483663" r:id="rId8"/>
    <p:sldLayoutId id="2147483652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4474" y="2285711"/>
            <a:ext cx="6261291" cy="3060714"/>
          </a:xfrm>
          <a:noFill/>
        </p:spPr>
        <p:txBody>
          <a:bodyPr anchor="b">
            <a:noAutofit/>
          </a:bodyPr>
          <a:lstStyle/>
          <a:p>
            <a:r>
              <a:rPr lang="en-US" sz="2800" dirty="0">
                <a:ea typeface="+mj-lt"/>
                <a:cs typeface="+mj-lt"/>
              </a:rPr>
              <a:t>Exploratory Data Analysis and Hypothesis Testing on Heart Disease Factors</a:t>
            </a:r>
            <a:endParaRPr lang="en-US" sz="2800"/>
          </a:p>
          <a:p>
            <a:r>
              <a:rPr lang="en-US" sz="1800" dirty="0" err="1"/>
              <a:t>Surenther</a:t>
            </a:r>
            <a:r>
              <a:rPr lang="en-US" sz="1800" dirty="0"/>
              <a:t> Selvaraj</a:t>
            </a:r>
            <a:br>
              <a:rPr lang="en-US" sz="1800" dirty="0"/>
            </a:br>
            <a:r>
              <a:rPr lang="en-US" sz="1800" dirty="0"/>
              <a:t>DSC530 – Data Exploration &amp;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2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</p:spPr>
        <p:txBody>
          <a:bodyPr anchor="ctr"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84" y="1212370"/>
            <a:ext cx="4619937" cy="3508008"/>
          </a:xfrm>
        </p:spPr>
        <p:txBody>
          <a:bodyPr anchor="ctr">
            <a:normAutofit/>
          </a:bodyPr>
          <a:lstStyle/>
          <a:p>
            <a:pPr marL="342900" indent="-342900">
              <a:buChar char="•"/>
            </a:pPr>
            <a:r>
              <a:rPr lang="en-US" sz="2000"/>
              <a:t>Statistical/Hypothetical Question</a:t>
            </a:r>
          </a:p>
          <a:p>
            <a:pPr marL="342900" indent="-342900">
              <a:buChar char="•"/>
            </a:pPr>
            <a:r>
              <a:rPr lang="en-US" sz="2000" dirty="0"/>
              <a:t>Outcome of EDA</a:t>
            </a:r>
          </a:p>
          <a:p>
            <a:pPr marL="342900" indent="-342900">
              <a:buChar char="•"/>
            </a:pPr>
            <a:r>
              <a:rPr lang="en-US" sz="2000"/>
              <a:t>Limitations and Missed Variables</a:t>
            </a:r>
          </a:p>
          <a:p>
            <a:pPr marL="342900" indent="-342900">
              <a:buChar char="•"/>
            </a:pPr>
            <a:r>
              <a:rPr lang="en-US" sz="2000" dirty="0"/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92072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13E45-4F5C-9394-1D42-7FB6C0170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5" y="285522"/>
            <a:ext cx="5257800" cy="549675"/>
          </a:xfrm>
        </p:spPr>
        <p:txBody>
          <a:bodyPr anchor="b">
            <a:normAutofit/>
          </a:bodyPr>
          <a:lstStyle/>
          <a:p>
            <a:r>
              <a:rPr lang="en-US" sz="2400" b="1" dirty="0">
                <a:ea typeface="+mj-lt"/>
                <a:cs typeface="+mj-lt"/>
              </a:rPr>
              <a:t>Statistical/Hypothetical Question</a:t>
            </a:r>
            <a:endParaRPr lang="en-US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C37F52-5C08-7C02-C9CA-E2AD930A9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514" y="980916"/>
            <a:ext cx="5693228" cy="425160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ea typeface="+mn-lt"/>
                <a:cs typeface="+mn-lt"/>
              </a:rPr>
              <a:t>Main Research Question:</a:t>
            </a:r>
            <a:endParaRPr lang="en-US" sz="2200" dirty="0">
              <a:ea typeface="+mn-lt"/>
              <a:cs typeface="+mn-lt"/>
            </a:endParaRPr>
          </a:p>
          <a:p>
            <a:pPr marL="342900" indent="-342900">
              <a:buChar char="•"/>
            </a:pPr>
            <a:r>
              <a:rPr lang="en-US" sz="2000" dirty="0">
                <a:ea typeface="+mn-lt"/>
                <a:cs typeface="+mn-lt"/>
              </a:rPr>
              <a:t>Do Age, Blood Pressure, Cholesterol Level, BMI, and Triglyceride Level significantly influence the likelihood of heart disease?</a:t>
            </a:r>
          </a:p>
          <a:p>
            <a:r>
              <a:rPr lang="en-US" sz="2000" dirty="0">
                <a:ea typeface="+mn-lt"/>
                <a:cs typeface="+mn-lt"/>
              </a:rPr>
              <a:t>Hypothesis:</a:t>
            </a:r>
          </a:p>
          <a:p>
            <a:pPr marL="342900" indent="-342900">
              <a:buChar char="•"/>
            </a:pPr>
            <a:r>
              <a:rPr lang="en-US" sz="2000" dirty="0">
                <a:ea typeface="+mn-lt"/>
                <a:cs typeface="+mn-lt"/>
              </a:rPr>
              <a:t>Null Hypothesis (H₀): There is no significant relationship between these factors and heart disease.</a:t>
            </a:r>
          </a:p>
          <a:p>
            <a:pPr marL="342900" indent="-342900">
              <a:buChar char="•"/>
            </a:pPr>
            <a:r>
              <a:rPr lang="en-US" sz="2000" dirty="0">
                <a:ea typeface="+mn-lt"/>
                <a:cs typeface="+mn-lt"/>
              </a:rPr>
              <a:t>Alternative Hypothesis (H₁): At least one of these factors significantly impacts heart disease occurrence.</a:t>
            </a:r>
          </a:p>
          <a:p>
            <a:endParaRPr lang="en-US" sz="2200" dirty="0"/>
          </a:p>
        </p:txBody>
      </p:sp>
      <p:pic>
        <p:nvPicPr>
          <p:cNvPr id="10" name="Content Placeholder 10" descr="Abstract background of data">
            <a:extLst>
              <a:ext uri="{FF2B5EF4-FFF2-40B4-BE49-F238E27FC236}">
                <a16:creationId xmlns:a16="http://schemas.microsoft.com/office/drawing/2014/main" id="{BDDFC830-574D-79C7-544E-026A2E301E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7741" r="26010" b="2"/>
          <a:stretch/>
        </p:blipFill>
        <p:spPr>
          <a:xfrm>
            <a:off x="6413114" y="845068"/>
            <a:ext cx="5193792" cy="5193792"/>
          </a:xfrm>
          <a:noFill/>
        </p:spPr>
      </p:pic>
    </p:spTree>
    <p:extLst>
      <p:ext uri="{BB962C8B-B14F-4D97-AF65-F5344CB8AC3E}">
        <p14:creationId xmlns:p14="http://schemas.microsoft.com/office/powerpoint/2010/main" val="329392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118" y="502248"/>
            <a:ext cx="5964621" cy="351347"/>
          </a:xfrm>
        </p:spPr>
        <p:txBody>
          <a:bodyPr anchor="b">
            <a:normAutofit fontScale="90000"/>
          </a:bodyPr>
          <a:lstStyle/>
          <a:p>
            <a:r>
              <a:rPr lang="en-US" sz="2400" b="1" dirty="0">
                <a:ea typeface="+mj-lt"/>
                <a:cs typeface="+mj-lt"/>
              </a:rPr>
              <a:t>Outcome of EDA</a:t>
            </a:r>
            <a:endParaRPr lang="en-US" sz="2400" dirty="0"/>
          </a:p>
        </p:txBody>
      </p:sp>
      <p:pic>
        <p:nvPicPr>
          <p:cNvPr id="11" name="Picture Placeholder 13" descr="Interpretation Of Data">
            <a:extLst>
              <a:ext uri="{FF2B5EF4-FFF2-40B4-BE49-F238E27FC236}">
                <a16:creationId xmlns:a16="http://schemas.microsoft.com/office/drawing/2014/main" id="{1505EF47-21F0-359C-67AF-1DE6EA73D6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21" b="21"/>
          <a:stretch/>
        </p:blipFill>
        <p:spPr>
          <a:xfrm>
            <a:off x="707393" y="847600"/>
            <a:ext cx="4619625" cy="4617720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2118" y="1195321"/>
            <a:ext cx="5507421" cy="40247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Histogram Analysis:</a:t>
            </a:r>
            <a:r>
              <a:rPr lang="en-US" sz="1600" dirty="0">
                <a:ea typeface="+mn-lt"/>
                <a:cs typeface="+mn-lt"/>
              </a:rPr>
              <a:t> Showed distributions of Age, Blood Pressure, Cholesterol, BMI, and Triglycerides.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PMF &amp; CDF:</a:t>
            </a:r>
            <a:r>
              <a:rPr lang="en-US" sz="1600" dirty="0">
                <a:ea typeface="+mn-lt"/>
                <a:cs typeface="+mn-lt"/>
              </a:rPr>
              <a:t> Provided insights into probability distributions and cumulative probabilities.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Analytical Distribution:</a:t>
            </a:r>
            <a:r>
              <a:rPr lang="en-US" sz="1600" dirty="0">
                <a:ea typeface="+mn-lt"/>
                <a:cs typeface="+mn-lt"/>
              </a:rPr>
              <a:t> Normal distribution was fitted to key variables.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Scatter Plots:</a:t>
            </a:r>
            <a:r>
              <a:rPr lang="en-US" sz="1600" dirty="0">
                <a:ea typeface="+mn-lt"/>
                <a:cs typeface="+mn-lt"/>
              </a:rPr>
              <a:t> Indicated potential relationships among the variables.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Regression &amp; Hypothesis Testing Results:</a:t>
            </a:r>
            <a:endParaRPr lang="en-US" sz="1600"/>
          </a:p>
          <a:p>
            <a:pPr lvl="3">
              <a:buClr>
                <a:srgbClr val="4D90EF"/>
              </a:buCl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P-values suggest BMI has the most significant impact on heart disease.</a:t>
            </a:r>
            <a:endParaRPr lang="en-US"/>
          </a:p>
          <a:p>
            <a:pPr lvl="3">
              <a:buClr>
                <a:srgbClr val="4D90EF"/>
              </a:buCl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Other factors showed weaker statistical significance.</a:t>
            </a:r>
            <a:endParaRPr lang="en-US"/>
          </a:p>
          <a:p>
            <a:pPr>
              <a:lnSpc>
                <a:spcPct val="170000"/>
              </a:lnSpc>
            </a:pPr>
            <a:endParaRPr lang="en-US" sz="2000" dirty="0"/>
          </a:p>
          <a:p>
            <a:pPr>
              <a:lnSpc>
                <a:spcPct val="17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22" y="558203"/>
            <a:ext cx="5257800" cy="596846"/>
          </a:xfrm>
        </p:spPr>
        <p:txBody>
          <a:bodyPr anchor="b">
            <a:normAutofit/>
          </a:bodyPr>
          <a:lstStyle/>
          <a:p>
            <a:r>
              <a:rPr lang="en-US" sz="2400" b="1" dirty="0">
                <a:ea typeface="+mj-lt"/>
                <a:cs typeface="+mj-lt"/>
              </a:rPr>
              <a:t>Limitations and Missed Variables</a:t>
            </a:r>
            <a:endParaRPr lang="en-US" sz="2400" dirty="0"/>
          </a:p>
        </p:txBody>
      </p:sp>
      <p:pic>
        <p:nvPicPr>
          <p:cNvPr id="4" name="Content Placeholder 3" descr="Different numbers in 3D">
            <a:extLst>
              <a:ext uri="{FF2B5EF4-FFF2-40B4-BE49-F238E27FC236}">
                <a16:creationId xmlns:a16="http://schemas.microsoft.com/office/drawing/2014/main" id="{1BE5AC76-6598-A62B-9B34-8E39494468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7681" y="1716068"/>
            <a:ext cx="5257800" cy="3343371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/>
          </p:cNvSpPr>
          <p:nvPr/>
        </p:nvSpPr>
        <p:spPr>
          <a:xfrm>
            <a:off x="6413114" y="942285"/>
            <a:ext cx="5500112" cy="4115363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/>
          <a:p>
            <a:pPr marL="285750" indent="-285750" defTabSz="740664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Missed Aspects:</a:t>
            </a:r>
            <a:endParaRPr lang="en-US" dirty="0"/>
          </a:p>
          <a:p>
            <a:pPr marL="742950" lvl="1" indent="-285750" defTabSz="740664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Lifestyle factors (smoking, alcohol consumption, exercise) were not included.</a:t>
            </a:r>
            <a:endParaRPr lang="en-US" dirty="0"/>
          </a:p>
          <a:p>
            <a:pPr marL="742950" lvl="1" indent="-285750" defTabSz="740664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Family history of heart disease was not analyzed.</a:t>
            </a:r>
            <a:endParaRPr lang="en-US" dirty="0"/>
          </a:p>
          <a:p>
            <a:pPr marL="285750" indent="-285750" defTabSz="740664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Assumptions &amp; Challenges:</a:t>
            </a:r>
            <a:endParaRPr lang="en-US" dirty="0"/>
          </a:p>
          <a:p>
            <a:pPr marL="742950" lvl="1" indent="-285750" defTabSz="740664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Assumed normality of data distributions, which may not fully hold.</a:t>
            </a:r>
            <a:endParaRPr lang="en-US" dirty="0"/>
          </a:p>
          <a:p>
            <a:pPr marL="742950" lvl="1" indent="-285750" defTabSz="740664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Understanding interactions among variables posed challenges.</a:t>
            </a:r>
            <a:endParaRPr lang="en-US" dirty="0"/>
          </a:p>
          <a:p>
            <a:pPr marL="742950" lvl="1" indent="-285750" defTabSz="740664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Data quality and missing values could affect results.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291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56C542-1A67-D286-AEB6-6EE30350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495754"/>
            <a:ext cx="2460172" cy="759506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2800" kern="1200" dirty="0">
                <a:latin typeface="+mj-lt"/>
                <a:ea typeface="+mj-ea"/>
                <a:cs typeface="+mj-cs"/>
              </a:rPr>
              <a:t>Conclusion</a:t>
            </a:r>
            <a:endParaRPr lang="en-US" sz="2800" kern="1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CFF84-1DFA-99F7-EEE5-53219D7C8E44}"/>
              </a:ext>
            </a:extLst>
          </p:cNvPr>
          <p:cNvSpPr txBox="1"/>
          <p:nvPr/>
        </p:nvSpPr>
        <p:spPr>
          <a:xfrm>
            <a:off x="272144" y="1520825"/>
            <a:ext cx="5818677" cy="41017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Key Findings: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BMI showed the strongest relationship with heart disease.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Other variables had weak or non-significant effects.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Future Improvements: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Include additional health and lifestyle variables.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Perform advanced machine learning techniques.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Collect more data to enhance model accuracy.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Final Thought: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 holistic approach, including lifestyle and genetic factors, is essential for better heart disease prediction.</a:t>
            </a: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</a:pPr>
            <a:endParaRPr lang="en-US" sz="2000" dirty="0"/>
          </a:p>
        </p:txBody>
      </p:sp>
      <p:pic>
        <p:nvPicPr>
          <p:cNvPr id="9" name="Picture Placeholder 8" descr="Girl working on a machine">
            <a:extLst>
              <a:ext uri="{FF2B5EF4-FFF2-40B4-BE49-F238E27FC236}">
                <a16:creationId xmlns:a16="http://schemas.microsoft.com/office/drawing/2014/main" id="{07C128C1-6E03-BE16-0AA3-2EF952B7C107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3"/>
          <a:srcRect l="3161" r="15886" b="-1"/>
          <a:stretch/>
        </p:blipFill>
        <p:spPr>
          <a:xfrm>
            <a:off x="6147896" y="1816916"/>
            <a:ext cx="5212080" cy="4297680"/>
          </a:xfrm>
          <a:noFill/>
        </p:spPr>
      </p:pic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118" y="262762"/>
            <a:ext cx="5507421" cy="3649718"/>
          </a:xfrm>
        </p:spPr>
        <p:txBody>
          <a:bodyPr anchor="b">
            <a:normAutofit/>
          </a:bodyPr>
          <a:lstStyle/>
          <a:p>
            <a:r>
              <a:rPr lang="en-US"/>
              <a:t>Thank you</a:t>
            </a:r>
          </a:p>
        </p:txBody>
      </p:sp>
      <p:pic>
        <p:nvPicPr>
          <p:cNvPr id="4" name="Picture Placeholder 3" descr="CPU with binary numbers and blueprint">
            <a:extLst>
              <a:ext uri="{FF2B5EF4-FFF2-40B4-BE49-F238E27FC236}">
                <a16:creationId xmlns:a16="http://schemas.microsoft.com/office/drawing/2014/main" id="{763C333B-2009-BA9C-9A6F-CA988E39E45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4333" r="19394" b="-1"/>
          <a:stretch/>
        </p:blipFill>
        <p:spPr>
          <a:xfrm>
            <a:off x="707393" y="847600"/>
            <a:ext cx="4619625" cy="4617720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2118" y="4058263"/>
            <a:ext cx="5507421" cy="21414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Surenther</a:t>
            </a:r>
            <a:r>
              <a:rPr lang="en-US" dirty="0"/>
              <a:t> Selvaraj</a:t>
            </a:r>
          </a:p>
          <a:p>
            <a:r>
              <a:rPr lang="en-US" dirty="0"/>
              <a:t>surenther.ss@gmail.com</a:t>
            </a:r>
          </a:p>
          <a:p>
            <a:r>
              <a:rPr lang="en-US" dirty="0"/>
              <a:t>www.surenther.com</a:t>
            </a:r>
          </a:p>
        </p:txBody>
      </p:sp>
    </p:spTree>
    <p:extLst>
      <p:ext uri="{BB962C8B-B14F-4D97-AF65-F5344CB8AC3E}">
        <p14:creationId xmlns:p14="http://schemas.microsoft.com/office/powerpoint/2010/main" val="156248483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78504181">
      <a:dk1>
        <a:srgbClr val="000000"/>
      </a:dk1>
      <a:lt1>
        <a:srgbClr val="FFFFFF"/>
      </a:lt1>
      <a:dk2>
        <a:srgbClr val="FFF8F4"/>
      </a:dk2>
      <a:lt2>
        <a:srgbClr val="E8E8E8"/>
      </a:lt2>
      <a:accent1>
        <a:srgbClr val="EE7660"/>
      </a:accent1>
      <a:accent2>
        <a:srgbClr val="4D90EF"/>
      </a:accent2>
      <a:accent3>
        <a:srgbClr val="5B5160"/>
      </a:accent3>
      <a:accent4>
        <a:srgbClr val="2BC2B4"/>
      </a:accent4>
      <a:accent5>
        <a:srgbClr val="C097F8"/>
      </a:accent5>
      <a:accent6>
        <a:srgbClr val="FF9413"/>
      </a:accent6>
      <a:hlink>
        <a:srgbClr val="467886"/>
      </a:hlink>
      <a:folHlink>
        <a:srgbClr val="96607D"/>
      </a:folHlink>
    </a:clrScheme>
    <a:fontScheme name="Custom 49">
      <a:majorFont>
        <a:latin typeface="Tw Cen MT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04181_Win32_SL_V11" id="{D9600F65-346D-4C25-A611-673E5C44A142}" vid="{299F2556-E258-444F-A1E6-FA759CE22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285E733-8340-4FDD-A6FC-B22F1B75E4E2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7FFD73E-D96B-4428-99CD-717A4897D3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165DE6-2DCE-44FC-94B7-A499559DBF8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7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Custom</vt:lpstr>
      <vt:lpstr>Exploratory Data Analysis and Hypothesis Testing on Heart Disease Factors Surenther Selvaraj DSC530 – Data Exploration &amp; Analysis</vt:lpstr>
      <vt:lpstr>Agenda</vt:lpstr>
      <vt:lpstr>Statistical/Hypothetical Question</vt:lpstr>
      <vt:lpstr>Outcome of EDA</vt:lpstr>
      <vt:lpstr>Limitations and Missed Variables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/>
  <cp:revision>186</cp:revision>
  <dcterms:created xsi:type="dcterms:W3CDTF">2024-02-27T01:29:13Z</dcterms:created>
  <dcterms:modified xsi:type="dcterms:W3CDTF">2025-03-01T05:00:34Z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